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94" r:id="rId2"/>
    <p:sldId id="257" r:id="rId3"/>
    <p:sldId id="300" r:id="rId4"/>
    <p:sldId id="260" r:id="rId5"/>
    <p:sldId id="29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93" r:id="rId23"/>
    <p:sldId id="279" r:id="rId24"/>
    <p:sldId id="280" r:id="rId25"/>
    <p:sldId id="295" r:id="rId26"/>
    <p:sldId id="296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9" r:id="rId36"/>
    <p:sldId id="301" r:id="rId37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802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1FBCB79-2586-4B5F-A1EF-59CA0F6468B0}"/>
              </a:ext>
            </a:extLst>
          </p:cNvPr>
          <p:cNvSpPr txBox="1"/>
          <p:nvPr/>
        </p:nvSpPr>
        <p:spPr>
          <a:xfrm>
            <a:off x="4825999" y="1844794"/>
            <a:ext cx="290387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    </a:t>
            </a:r>
            <a:r>
              <a:rPr lang="zh-CN" altLang="en-US" sz="2400" dirty="0"/>
              <a:t>目录：</a:t>
            </a:r>
            <a:endParaRPr lang="en-US" altLang="zh-CN" sz="2400" dirty="0"/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zh-CN" altLang="en-US" dirty="0"/>
              <a:t>编译过程概览</a:t>
            </a:r>
            <a:r>
              <a:rPr lang="en-US" altLang="zh-CN" dirty="0"/>
              <a:t>(Overview)</a:t>
            </a:r>
          </a:p>
          <a:p>
            <a:pPr marL="285750" indent="-285750"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zh-CN" altLang="en-US" dirty="0"/>
              <a:t>工具</a:t>
            </a:r>
            <a:r>
              <a:rPr lang="en-US" altLang="zh-CN" dirty="0"/>
              <a:t>(Tools)</a:t>
            </a:r>
          </a:p>
          <a:p>
            <a:pPr marL="285750" indent="-285750"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zh-CN" altLang="en-US" dirty="0"/>
              <a:t>预处理</a:t>
            </a:r>
            <a:r>
              <a:rPr lang="en-US" altLang="zh-CN" dirty="0"/>
              <a:t>(Preprocessing)</a:t>
            </a:r>
          </a:p>
          <a:p>
            <a:pPr marL="285750" indent="-285750"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zh-CN" altLang="en-US" dirty="0"/>
              <a:t>编译</a:t>
            </a:r>
            <a:r>
              <a:rPr lang="en-US" altLang="zh-CN" dirty="0"/>
              <a:t>(C</a:t>
            </a:r>
            <a:r>
              <a:rPr lang="en-US" altLang="zh-TW" dirty="0">
                <a:effectLst/>
              </a:rPr>
              <a:t>ompilation</a:t>
            </a:r>
            <a:r>
              <a:rPr lang="en-US" altLang="zh-CN" dirty="0"/>
              <a:t>)</a:t>
            </a:r>
          </a:p>
          <a:p>
            <a:pPr marL="285750" indent="-285750"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zh-CN" altLang="en-US" dirty="0"/>
              <a:t>汇编</a:t>
            </a:r>
            <a:r>
              <a:rPr lang="en-US" altLang="zh-CN" dirty="0"/>
              <a:t>(A</a:t>
            </a:r>
            <a:r>
              <a:rPr lang="en-US" altLang="zh-TW" dirty="0">
                <a:effectLst/>
              </a:rPr>
              <a:t>ssemble</a:t>
            </a:r>
            <a:r>
              <a:rPr lang="en-US" altLang="zh-CN" dirty="0"/>
              <a:t>)</a:t>
            </a:r>
          </a:p>
          <a:p>
            <a:pPr marL="285750" indent="-285750"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zh-CN" altLang="en-US" dirty="0"/>
              <a:t>链接</a:t>
            </a:r>
            <a:r>
              <a:rPr lang="en-US" altLang="zh-CN" dirty="0"/>
              <a:t>(Linking)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9768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52BBF823-391C-4B60-A57E-6F79A4953A13}"/>
              </a:ext>
            </a:extLst>
          </p:cNvPr>
          <p:cNvSpPr txBox="1"/>
          <p:nvPr/>
        </p:nvSpPr>
        <p:spPr>
          <a:xfrm>
            <a:off x="1278466" y="1066800"/>
            <a:ext cx="450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70000"/>
              <a:buFont typeface="Wingdings" panose="05000000000000000000" pitchFamily="2" charset="2"/>
              <a:buChar char="l"/>
            </a:pPr>
            <a:r>
              <a:rPr lang="zh-CN" altLang="en-US" b="1" dirty="0"/>
              <a:t>链接规则</a:t>
            </a:r>
            <a:r>
              <a:rPr lang="zh-CN" altLang="en-US" dirty="0"/>
              <a:t>：将</a:t>
            </a:r>
            <a:r>
              <a:rPr lang="en-US" altLang="zh-CN" dirty="0" err="1"/>
              <a:t>a.o</a:t>
            </a:r>
            <a:r>
              <a:rPr lang="zh-CN" altLang="en-US" dirty="0"/>
              <a:t>和</a:t>
            </a:r>
            <a:r>
              <a:rPr lang="en-US" altLang="zh-CN" dirty="0" err="1"/>
              <a:t>b.o</a:t>
            </a:r>
            <a:r>
              <a:rPr lang="zh-CN" altLang="en-US" dirty="0"/>
              <a:t>相同的段进行合并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C54F19B-5529-4D33-8B07-70BB4182671B}"/>
              </a:ext>
            </a:extLst>
          </p:cNvPr>
          <p:cNvSpPr txBox="1"/>
          <p:nvPr/>
        </p:nvSpPr>
        <p:spPr>
          <a:xfrm>
            <a:off x="6316133" y="5280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6EC538-A6E4-4971-8B38-9EA8A25C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528" y="1436132"/>
            <a:ext cx="4958400" cy="470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68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43E8F0D-2324-457A-8845-1CD60A004018}"/>
              </a:ext>
            </a:extLst>
          </p:cNvPr>
          <p:cNvSpPr txBox="1"/>
          <p:nvPr/>
        </p:nvSpPr>
        <p:spPr>
          <a:xfrm>
            <a:off x="1031359" y="470915"/>
            <a:ext cx="309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</a:pPr>
            <a:r>
              <a:rPr lang="zh-CN" altLang="en-US" sz="2400" dirty="0">
                <a:latin typeface="+mn-ea"/>
              </a:rPr>
              <a:t>符号解析</a:t>
            </a:r>
            <a:endParaRPr lang="zh-TW" altLang="en-US" sz="2400" dirty="0">
              <a:latin typeface="+mn-ea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57CC742-3133-4B46-BA49-936A0F01288F}"/>
              </a:ext>
            </a:extLst>
          </p:cNvPr>
          <p:cNvSpPr txBox="1"/>
          <p:nvPr/>
        </p:nvSpPr>
        <p:spPr>
          <a:xfrm>
            <a:off x="1371601" y="1257576"/>
            <a:ext cx="7134446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zh-CN" altLang="en-US" dirty="0"/>
              <a:t>链接完成后，所有符号的虚拟地址就确定了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zh-CN" altLang="en-US" dirty="0"/>
              <a:t>在链接前，各个符号在各自目标文件中相应段内的偏移是固定的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zh-CN" altLang="en-US" dirty="0"/>
              <a:t>以</a:t>
            </a:r>
            <a:r>
              <a:rPr lang="en-US" altLang="zh-CN" dirty="0"/>
              <a:t>swap</a:t>
            </a:r>
            <a:r>
              <a:rPr lang="zh-CN" altLang="en-US" dirty="0"/>
              <a:t>函数为例：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08CFE93-5645-4555-BCEB-E41D358D8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104" y="2669327"/>
            <a:ext cx="6407432" cy="148800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9FE0C78-2486-4EA0-8F77-D3AC31770E4C}"/>
              </a:ext>
            </a:extLst>
          </p:cNvPr>
          <p:cNvSpPr txBox="1"/>
          <p:nvPr/>
        </p:nvSpPr>
        <p:spPr>
          <a:xfrm>
            <a:off x="1371601" y="4497572"/>
            <a:ext cx="73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70000"/>
              <a:buFont typeface="Wingdings" panose="05000000000000000000" pitchFamily="2" charset="2"/>
              <a:buChar char="l"/>
            </a:pPr>
            <a:r>
              <a:rPr lang="en-US" altLang="zh-CN" dirty="0"/>
              <a:t>swap</a:t>
            </a:r>
            <a:r>
              <a:rPr lang="zh-CN" altLang="en-US" dirty="0"/>
              <a:t>在</a:t>
            </a:r>
            <a:r>
              <a:rPr lang="en-US" altLang="zh-CN" dirty="0" err="1"/>
              <a:t>b.o</a:t>
            </a:r>
            <a:r>
              <a:rPr lang="zh-CN" altLang="en-US" dirty="0"/>
              <a:t>的</a:t>
            </a:r>
            <a:r>
              <a:rPr lang="en-US" altLang="zh-CN" dirty="0"/>
              <a:t>.text</a:t>
            </a:r>
            <a:r>
              <a:rPr lang="zh-CN" altLang="en-US" dirty="0"/>
              <a:t>段的开始位置。在链接时，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的</a:t>
            </a:r>
            <a:r>
              <a:rPr lang="en-US" altLang="zh-CN" dirty="0"/>
              <a:t>text</a:t>
            </a:r>
            <a:r>
              <a:rPr lang="zh-CN" altLang="en-US" dirty="0"/>
              <a:t>段会合并，</a:t>
            </a:r>
            <a:r>
              <a:rPr lang="en-US" altLang="zh-CN" dirty="0"/>
              <a:t>a</a:t>
            </a:r>
            <a:r>
              <a:rPr lang="zh-CN" altLang="en-US" dirty="0"/>
              <a:t>的</a:t>
            </a:r>
            <a:r>
              <a:rPr lang="en-US" altLang="zh-CN" dirty="0"/>
              <a:t>text</a:t>
            </a:r>
            <a:r>
              <a:rPr lang="zh-CN" altLang="en-US" dirty="0"/>
              <a:t>段会在</a:t>
            </a:r>
            <a:r>
              <a:rPr lang="en-US" altLang="zh-CN" dirty="0"/>
              <a:t>b</a:t>
            </a:r>
            <a:r>
              <a:rPr lang="zh-CN" altLang="en-US" dirty="0"/>
              <a:t>的</a:t>
            </a:r>
            <a:r>
              <a:rPr lang="en-US" altLang="zh-CN" dirty="0"/>
              <a:t>text</a:t>
            </a:r>
            <a:r>
              <a:rPr lang="zh-CN" altLang="en-US" dirty="0"/>
              <a:t>段之前，如下图所示：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24EB37C-783B-472D-A612-E3C6B5392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475" y="5143903"/>
            <a:ext cx="1381525" cy="15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19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E70B811-A0B1-4939-A0C3-A7E935B6E6DF}"/>
              </a:ext>
            </a:extLst>
          </p:cNvPr>
          <p:cNvSpPr txBox="1"/>
          <p:nvPr/>
        </p:nvSpPr>
        <p:spPr>
          <a:xfrm>
            <a:off x="893134" y="435934"/>
            <a:ext cx="431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70000"/>
              <a:buFont typeface="Wingdings" panose="05000000000000000000" pitchFamily="2" charset="2"/>
              <a:buChar char="l"/>
            </a:pPr>
            <a:r>
              <a:rPr lang="en-US" altLang="zh-TW" dirty="0" err="1">
                <a:ea typeface="DengXian" panose="02010600030101010101" pitchFamily="2" charset="-122"/>
              </a:rPr>
              <a:t>a.o</a:t>
            </a:r>
            <a:r>
              <a:rPr lang="zh-TW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的</a:t>
            </a:r>
            <a:r>
              <a:rPr lang="en-US" altLang="zh-TW" dirty="0">
                <a:ea typeface="DengXian" panose="02010600030101010101" pitchFamily="2" charset="-122"/>
              </a:rPr>
              <a:t>text</a:t>
            </a:r>
            <a:r>
              <a:rPr lang="zh-TW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段大小是</a:t>
            </a:r>
            <a:r>
              <a:rPr lang="en-US" altLang="zh-TW" dirty="0">
                <a:latin typeface="DengXian" panose="02010600030101010101" pitchFamily="2" charset="-122"/>
                <a:ea typeface="DengXian" panose="02010600030101010101" pitchFamily="2" charset="-122"/>
              </a:rPr>
              <a:t>53</a:t>
            </a:r>
            <a:r>
              <a:rPr lang="zh-TW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，如下图所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示</a:t>
            </a:r>
            <a:r>
              <a:rPr lang="zh-TW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D3CAE7-CBB6-46C2-9753-D7B66E63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23" y="940095"/>
            <a:ext cx="6334125" cy="14478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2F7C880-6A73-4B4A-8F22-151C4FF47AD1}"/>
              </a:ext>
            </a:extLst>
          </p:cNvPr>
          <p:cNvSpPr txBox="1"/>
          <p:nvPr/>
        </p:nvSpPr>
        <p:spPr>
          <a:xfrm>
            <a:off x="893134" y="2779608"/>
            <a:ext cx="586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70000"/>
              <a:buFont typeface="Wingdings" panose="05000000000000000000" pitchFamily="2" charset="2"/>
              <a:buChar char="l"/>
            </a:pPr>
            <a:r>
              <a:rPr lang="zh-CN" altLang="en-US" dirty="0"/>
              <a:t>合并后的</a:t>
            </a:r>
            <a:r>
              <a:rPr lang="en-US" altLang="zh-CN" dirty="0"/>
              <a:t>text</a:t>
            </a:r>
            <a:r>
              <a:rPr lang="zh-CN" altLang="en-US" dirty="0"/>
              <a:t>段的虚拟内存地址是</a:t>
            </a:r>
            <a:r>
              <a:rPr lang="en-US" altLang="zh-CN" dirty="0"/>
              <a:t>401030,</a:t>
            </a:r>
            <a:r>
              <a:rPr lang="zh-CN" altLang="en-US" dirty="0"/>
              <a:t>如下图所示：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139FE5B-4CF1-4667-AE44-47077C2E1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23" y="3148941"/>
            <a:ext cx="6334125" cy="261390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B6F8560-E8DC-462A-8A7B-23A6554ECFCB}"/>
              </a:ext>
            </a:extLst>
          </p:cNvPr>
          <p:cNvSpPr txBox="1"/>
          <p:nvPr/>
        </p:nvSpPr>
        <p:spPr>
          <a:xfrm>
            <a:off x="893134" y="5974945"/>
            <a:ext cx="10504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70000"/>
              <a:buFont typeface="Wingdings" panose="05000000000000000000" pitchFamily="2" charset="2"/>
              <a:buChar char="l"/>
            </a:pPr>
            <a:r>
              <a:rPr lang="en-US" altLang="zh-CN" dirty="0"/>
              <a:t>401030+53=401083</a:t>
            </a:r>
            <a:r>
              <a:rPr lang="zh-CN" altLang="en-US" dirty="0"/>
              <a:t>，这个地址就是合并后</a:t>
            </a:r>
            <a:r>
              <a:rPr lang="en-US" altLang="zh-CN" dirty="0" err="1"/>
              <a:t>b.o</a:t>
            </a:r>
            <a:r>
              <a:rPr lang="zh-CN" altLang="en-US" dirty="0"/>
              <a:t>的</a:t>
            </a:r>
            <a:r>
              <a:rPr lang="en-US" altLang="zh-CN" dirty="0"/>
              <a:t>text</a:t>
            </a:r>
            <a:r>
              <a:rPr lang="zh-CN" altLang="en-US" dirty="0"/>
              <a:t>段的位置，又因为</a:t>
            </a:r>
            <a:r>
              <a:rPr lang="en-US" altLang="zh-CN" dirty="0"/>
              <a:t>swap</a:t>
            </a:r>
            <a:r>
              <a:rPr lang="zh-CN" altLang="en-US" dirty="0"/>
              <a:t>在</a:t>
            </a:r>
            <a:r>
              <a:rPr lang="en-US" altLang="zh-CN" dirty="0" err="1"/>
              <a:t>b.o</a:t>
            </a:r>
            <a:r>
              <a:rPr lang="zh-CN" altLang="en-US" dirty="0"/>
              <a:t>的</a:t>
            </a:r>
            <a:r>
              <a:rPr lang="en-US" altLang="zh-CN" dirty="0"/>
              <a:t>text</a:t>
            </a:r>
            <a:r>
              <a:rPr lang="zh-CN" altLang="en-US" dirty="0"/>
              <a:t>中偏移量是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所以可知：</a:t>
            </a:r>
            <a:r>
              <a:rPr lang="en-US" altLang="zh-CN" dirty="0"/>
              <a:t>401083</a:t>
            </a:r>
            <a:r>
              <a:rPr lang="zh-CN" altLang="en-US" dirty="0"/>
              <a:t>就是</a:t>
            </a:r>
            <a:r>
              <a:rPr lang="en-US" altLang="zh-CN" dirty="0"/>
              <a:t>swap</a:t>
            </a:r>
            <a:r>
              <a:rPr lang="zh-CN" altLang="en-US" dirty="0"/>
              <a:t>的虚拟内存地址。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587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229957A-4307-4825-8C41-B2CEE4536235}"/>
              </a:ext>
            </a:extLst>
          </p:cNvPr>
          <p:cNvSpPr txBox="1"/>
          <p:nvPr/>
        </p:nvSpPr>
        <p:spPr>
          <a:xfrm>
            <a:off x="1190847" y="5499840"/>
            <a:ext cx="918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这就是</a:t>
            </a:r>
            <a:r>
              <a:rPr lang="zh-CN" altLang="en-US" b="0" i="0" dirty="0">
                <a:effectLst/>
                <a:latin typeface="-apple-system"/>
              </a:rPr>
              <a:t>重定位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。对指令中涉及的符号引用，在链接时，根据符号的虚拟地址，进行调整。</a:t>
            </a:r>
            <a:endParaRPr lang="zh-TW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978F87C-BE55-4FE9-A61E-614F41B85349}"/>
              </a:ext>
            </a:extLst>
          </p:cNvPr>
          <p:cNvSpPr txBox="1"/>
          <p:nvPr/>
        </p:nvSpPr>
        <p:spPr>
          <a:xfrm>
            <a:off x="1084521" y="924495"/>
            <a:ext cx="317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工具：</a:t>
            </a:r>
            <a:endParaRPr lang="zh-TW" altLang="en-US" sz="24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8FA197A-D17A-4A74-AB24-D1FD3839AC48}"/>
              </a:ext>
            </a:extLst>
          </p:cNvPr>
          <p:cNvSpPr txBox="1"/>
          <p:nvPr/>
        </p:nvSpPr>
        <p:spPr>
          <a:xfrm>
            <a:off x="1789814" y="1628336"/>
            <a:ext cx="8612372" cy="8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zh-CN" altLang="en-US" dirty="0"/>
              <a:t>编译工具：</a:t>
            </a:r>
            <a:r>
              <a:rPr lang="en-US" altLang="zh-CN" dirty="0"/>
              <a:t>GCC(GNU Compiler -Collection),</a:t>
            </a:r>
            <a:r>
              <a:rPr lang="zh-CN" altLang="en-US" dirty="0"/>
              <a:t>包含</a:t>
            </a:r>
            <a:r>
              <a:rPr lang="en-US" altLang="zh-CN" dirty="0"/>
              <a:t>GCC</a:t>
            </a:r>
            <a:r>
              <a:rPr lang="zh-CN" altLang="en-US" dirty="0"/>
              <a:t>、</a:t>
            </a:r>
            <a:r>
              <a:rPr lang="en-US" altLang="zh-CN" dirty="0" err="1"/>
              <a:t>Binutils</a:t>
            </a:r>
            <a:r>
              <a:rPr lang="zh-CN" altLang="en-US" dirty="0"/>
              <a:t>、</a:t>
            </a:r>
            <a:r>
              <a:rPr lang="en-US" altLang="zh-CN" dirty="0" err="1"/>
              <a:t>glibc</a:t>
            </a:r>
            <a:r>
              <a:rPr lang="zh-CN" altLang="en-US" dirty="0"/>
              <a:t>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TW" dirty="0" err="1"/>
              <a:t>B</a:t>
            </a:r>
            <a:r>
              <a:rPr lang="en-US" altLang="zh-CN" dirty="0" err="1"/>
              <a:t>inutils</a:t>
            </a:r>
            <a:r>
              <a:rPr lang="zh-CN" altLang="en-US" dirty="0"/>
              <a:t>：一组二进制程序处理工具，包括：</a:t>
            </a:r>
            <a:r>
              <a:rPr lang="en-US" altLang="zh-CN" dirty="0"/>
              <a:t>as</a:t>
            </a:r>
            <a:r>
              <a:rPr lang="zh-CN" altLang="en-US" dirty="0"/>
              <a:t>、</a:t>
            </a:r>
            <a:r>
              <a:rPr lang="en-US" altLang="zh-CN" dirty="0" err="1"/>
              <a:t>ld</a:t>
            </a:r>
            <a:r>
              <a:rPr lang="zh-CN" altLang="en-US" dirty="0"/>
              <a:t>、</a:t>
            </a:r>
            <a:r>
              <a:rPr lang="en-US" altLang="zh-CN" dirty="0" err="1"/>
              <a:t>ar</a:t>
            </a:r>
            <a:r>
              <a:rPr lang="zh-CN" altLang="en-US" dirty="0"/>
              <a:t>、</a:t>
            </a:r>
            <a:r>
              <a:rPr lang="en-US" altLang="zh-CN" dirty="0" err="1"/>
              <a:t>objdump</a:t>
            </a:r>
            <a:r>
              <a:rPr lang="zh-CN" altLang="en-US" dirty="0"/>
              <a:t>、</a:t>
            </a:r>
            <a:r>
              <a:rPr lang="en-US" altLang="zh-CN" dirty="0" err="1"/>
              <a:t>readelf</a:t>
            </a:r>
            <a:r>
              <a:rPr lang="zh-CN" altLang="en-US" dirty="0"/>
              <a:t>等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6F3C7DE-2553-4BAB-8889-44148AEA9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938339"/>
              </p:ext>
            </p:extLst>
          </p:nvPr>
        </p:nvGraphicFramePr>
        <p:xfrm>
          <a:off x="2594344" y="2851379"/>
          <a:ext cx="6326372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8083">
                  <a:extLst>
                    <a:ext uri="{9D8B030D-6E8A-4147-A177-3AD203B41FA5}">
                      <a16:colId xmlns:a16="http://schemas.microsoft.com/office/drawing/2014/main" val="2691317684"/>
                    </a:ext>
                  </a:extLst>
                </a:gridCol>
                <a:gridCol w="4878289">
                  <a:extLst>
                    <a:ext uri="{9D8B030D-6E8A-4147-A177-3AD203B41FA5}">
                      <a16:colId xmlns:a16="http://schemas.microsoft.com/office/drawing/2014/main" val="3989497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000000"/>
                          </a:solidFill>
                          <a:effectLst/>
                        </a:rPr>
                        <a:t>工具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rgbClr val="000000"/>
                          </a:solidFill>
                          <a:effectLst/>
                        </a:rPr>
                        <a:t>作用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5798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ar</a:t>
                      </a:r>
                      <a:endParaRPr lang="en-US" sz="16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</a:rPr>
                        <a:t>主要用于创建、修改以及从静态库中提取文件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3764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objdump</a:t>
                      </a:r>
                      <a:endParaRPr lang="en-US" sz="16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</a:rPr>
                        <a:t>主要功能是将二进制代码转换为汇编代码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26332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as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</a:rPr>
                        <a:t>汇编器，将汇编语言源代码（</a:t>
                      </a:r>
                      <a:r>
                        <a:rPr lang="en-US" altLang="zh-CN" sz="1600" dirty="0">
                          <a:effectLst/>
                        </a:rPr>
                        <a:t>.s</a:t>
                      </a:r>
                      <a:r>
                        <a:rPr lang="zh-CN" altLang="en-US" sz="1600" dirty="0">
                          <a:effectLst/>
                        </a:rPr>
                        <a:t>文件）转换成机器语言的目标代码（</a:t>
                      </a:r>
                      <a:r>
                        <a:rPr lang="en-US" altLang="zh-CN" sz="1600" dirty="0">
                          <a:effectLst/>
                        </a:rPr>
                        <a:t>.o</a:t>
                      </a:r>
                      <a:r>
                        <a:rPr lang="zh-CN" altLang="en-US" sz="1600" dirty="0">
                          <a:effectLst/>
                        </a:rPr>
                        <a:t>文件）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598944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ld</a:t>
                      </a:r>
                      <a:endParaRPr lang="en-US" sz="16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effectLst/>
                        </a:rPr>
                        <a:t>链接器</a:t>
                      </a:r>
                      <a:r>
                        <a:rPr lang="zh-CN" altLang="en-US" sz="1600" dirty="0">
                          <a:effectLst/>
                        </a:rPr>
                        <a:t>，将汇编语言代码转换成机器码</a:t>
                      </a:r>
                      <a:endParaRPr lang="zh-TW" altLang="en-US" sz="16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607720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ldd</a:t>
                      </a:r>
                      <a:endParaRPr lang="en-US" sz="16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effectLst/>
                        </a:rPr>
                        <a:t>列出可执行文件或共享库所依赖的其他共享库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888507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readelf</a:t>
                      </a:r>
                      <a:endParaRPr lang="en-US" sz="16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effectLst/>
                        </a:rPr>
                        <a:t>用于查看</a:t>
                      </a:r>
                      <a:r>
                        <a:rPr lang="en-US" sz="1600" dirty="0" err="1">
                          <a:effectLst/>
                        </a:rPr>
                        <a:t>ELF（Executable</a:t>
                      </a:r>
                      <a:r>
                        <a:rPr lang="en-US" sz="1600" dirty="0">
                          <a:effectLst/>
                        </a:rPr>
                        <a:t> and Linkable Format）</a:t>
                      </a:r>
                      <a:r>
                        <a:rPr lang="zh-TW" altLang="en-US" sz="1600" dirty="0">
                          <a:effectLst/>
                        </a:rPr>
                        <a:t>格式文件的信息，如文件头、段（</a:t>
                      </a:r>
                      <a:r>
                        <a:rPr lang="en-US" sz="1600" dirty="0">
                          <a:effectLst/>
                        </a:rPr>
                        <a:t>section）</a:t>
                      </a:r>
                      <a:r>
                        <a:rPr lang="zh-TW" altLang="en-US" sz="1600" dirty="0">
                          <a:effectLst/>
                        </a:rPr>
                        <a:t>信息、符号表等。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29275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197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88CF449-A2BD-469D-85CD-916915606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970549"/>
              </p:ext>
            </p:extLst>
          </p:nvPr>
        </p:nvGraphicFramePr>
        <p:xfrm>
          <a:off x="1181394" y="605254"/>
          <a:ext cx="9451164" cy="564749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150388">
                  <a:extLst>
                    <a:ext uri="{9D8B030D-6E8A-4147-A177-3AD203B41FA5}">
                      <a16:colId xmlns:a16="http://schemas.microsoft.com/office/drawing/2014/main" val="247028144"/>
                    </a:ext>
                  </a:extLst>
                </a:gridCol>
                <a:gridCol w="3150388">
                  <a:extLst>
                    <a:ext uri="{9D8B030D-6E8A-4147-A177-3AD203B41FA5}">
                      <a16:colId xmlns:a16="http://schemas.microsoft.com/office/drawing/2014/main" val="1207038031"/>
                    </a:ext>
                  </a:extLst>
                </a:gridCol>
                <a:gridCol w="3150388">
                  <a:extLst>
                    <a:ext uri="{9D8B030D-6E8A-4147-A177-3AD203B41FA5}">
                      <a16:colId xmlns:a16="http://schemas.microsoft.com/office/drawing/2014/main" val="3933814504"/>
                    </a:ext>
                  </a:extLst>
                </a:gridCol>
              </a:tblGrid>
              <a:tr h="231241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静态链接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动态链接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22949"/>
                  </a:ext>
                </a:extLst>
              </a:tr>
              <a:tr h="24569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rgbClr val="000000"/>
                          </a:solidFill>
                          <a:effectLst/>
                        </a:rPr>
                        <a:t>链接时机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effectLst/>
                        </a:rPr>
                        <a:t>编译时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>
                          <a:effectLst/>
                        </a:rPr>
                        <a:t>运行时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181916276"/>
                  </a:ext>
                </a:extLst>
              </a:tr>
              <a:tr h="59255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rgbClr val="000000"/>
                          </a:solidFill>
                          <a:effectLst/>
                        </a:rPr>
                        <a:t>链接方式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将所有需要的库函数和数据直接嵌入到可执行文件中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仅在需要时从外部库中加载所需的函数和数据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4373173"/>
                  </a:ext>
                </a:extLst>
              </a:tr>
              <a:tr h="5925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effectLst/>
                        </a:rPr>
                        <a:t>可执行文件大小</a:t>
                      </a:r>
                      <a:endParaRPr lang="zh-CN" altLang="en-US" sz="14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通常较大，因为包含了所有依赖的库代码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较小，因为不包含库代码，只包含引用和路径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498991216"/>
                  </a:ext>
                </a:extLst>
              </a:tr>
              <a:tr h="93941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rgbClr val="000000"/>
                          </a:solidFill>
                          <a:effectLst/>
                        </a:rPr>
                        <a:t>内存使用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如果多个程序静态链接了相同的库，每个程序都会在内存中保持其拷贝的副本，可能导致资源浪费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多个运行中的程序可以共享同一份库的副本，节省内存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50921389"/>
                  </a:ext>
                </a:extLst>
              </a:tr>
              <a:tr h="93941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rgbClr val="000000"/>
                          </a:solidFill>
                          <a:effectLst/>
                        </a:rPr>
                        <a:t>更新和维护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更新库时需要重新编译和部署整个应用程序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更新库后，所有使用该动态库的应用程序无需重新编译，只需重新启动即可使用新的库版本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89390229"/>
                  </a:ext>
                </a:extLst>
              </a:tr>
              <a:tr h="59255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rgbClr val="000000"/>
                          </a:solidFill>
                          <a:effectLst/>
                        </a:rPr>
                        <a:t>依赖性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不依赖于外部库文件，减少了依赖性问题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依赖于外部库文件，可能存在兼容性问题和安全性问题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58786201"/>
                  </a:ext>
                </a:extLst>
              </a:tr>
              <a:tr h="59255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>
                          <a:solidFill>
                            <a:srgbClr val="000000"/>
                          </a:solidFill>
                          <a:effectLst/>
                        </a:rPr>
                        <a:t>性能</a:t>
                      </a:r>
                      <a:endParaRPr lang="zh-TW" altLang="en-US" sz="140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程序启动时可能更快，因为所有需要的代码都已加载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启动时可能需要加载外部库，导致启动稍慢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91183182"/>
                  </a:ext>
                </a:extLst>
              </a:tr>
              <a:tr h="7659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>
                          <a:solidFill>
                            <a:srgbClr val="000000"/>
                          </a:solidFill>
                          <a:effectLst/>
                        </a:rPr>
                        <a:t>应用场景</a:t>
                      </a:r>
                      <a:endParaRPr lang="zh-TW" altLang="en-US" sz="140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适用于对独立性、安全性和稳定性要求较高的场景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适用于需要频繁更新、内存和存储资源有限、或支持模块化开发的场景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88003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58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09EAFB2-6AB4-40A4-89EB-298ED7591E5D}"/>
              </a:ext>
            </a:extLst>
          </p:cNvPr>
          <p:cNvSpPr txBox="1"/>
          <p:nvPr/>
        </p:nvSpPr>
        <p:spPr>
          <a:xfrm>
            <a:off x="3577128" y="2954867"/>
            <a:ext cx="5575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400" dirty="0"/>
              <a:t>Thank you for listening</a:t>
            </a:r>
            <a:r>
              <a:rPr lang="en-US" altLang="zh-CN" sz="4400" dirty="0"/>
              <a:t>!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847664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D8124D-512C-4F36-9C78-62D914120F50}"/>
              </a:ext>
            </a:extLst>
          </p:cNvPr>
          <p:cNvSpPr txBox="1"/>
          <p:nvPr/>
        </p:nvSpPr>
        <p:spPr>
          <a:xfrm>
            <a:off x="723013" y="1233375"/>
            <a:ext cx="4880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0000"/>
            </a:pPr>
            <a:r>
              <a:rPr lang="zh-CN" altLang="en-US" sz="2400" b="1" dirty="0"/>
              <a:t>预处理</a:t>
            </a:r>
            <a:r>
              <a:rPr lang="en-US" altLang="zh-CN" sz="2400" b="1" dirty="0"/>
              <a:t>(Preprocessing)</a:t>
            </a:r>
            <a:endParaRPr lang="zh-TW" altLang="en-US" sz="24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2179F3-2527-47FD-A663-FFCF2B7CA0EC}"/>
              </a:ext>
            </a:extLst>
          </p:cNvPr>
          <p:cNvSpPr txBox="1"/>
          <p:nvPr/>
        </p:nvSpPr>
        <p:spPr>
          <a:xfrm>
            <a:off x="978194" y="2094615"/>
            <a:ext cx="3359888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zh-CN" altLang="en-US" b="1" dirty="0"/>
              <a:t>命令：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pt-BR" altLang="zh-CN" dirty="0"/>
              <a:t>gcc -E hello.c -o hello.i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endParaRPr lang="pt-BR" altLang="zh-CN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978AD49-2769-4C28-BD9A-0FC17E8AE13F}"/>
              </a:ext>
            </a:extLst>
          </p:cNvPr>
          <p:cNvSpPr txBox="1"/>
          <p:nvPr/>
        </p:nvSpPr>
        <p:spPr>
          <a:xfrm>
            <a:off x="978194" y="3232298"/>
            <a:ext cx="74534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zh-CN" altLang="en-US" b="1" dirty="0"/>
              <a:t>主要内容：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zh-CN" altLang="en-US" dirty="0"/>
              <a:t>移除</a:t>
            </a:r>
            <a:r>
              <a:rPr lang="en-US" altLang="zh-CN" dirty="0"/>
              <a:t>#define</a:t>
            </a:r>
            <a:r>
              <a:rPr lang="zh-CN" altLang="en-US" dirty="0"/>
              <a:t>指令，替换所有的宏定义，并且根据条件预编译指令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/>
              <a:t>#if</a:t>
            </a:r>
            <a:r>
              <a:rPr lang="zh-CN" altLang="en-US" dirty="0"/>
              <a:t>、</a:t>
            </a:r>
            <a:r>
              <a:rPr lang="en-US" altLang="zh-CN" dirty="0"/>
              <a:t>#ifdef</a:t>
            </a:r>
            <a:r>
              <a:rPr lang="zh-CN" altLang="en-US" dirty="0"/>
              <a:t>、</a:t>
            </a:r>
            <a:r>
              <a:rPr lang="en-US" altLang="zh-CN" dirty="0"/>
              <a:t>#ifndef</a:t>
            </a:r>
            <a:r>
              <a:rPr lang="zh-CN" altLang="en-US" dirty="0"/>
              <a:t>等</a:t>
            </a:r>
            <a:r>
              <a:rPr lang="en-US" altLang="zh-CN" dirty="0"/>
              <a:t>)</a:t>
            </a:r>
            <a:r>
              <a:rPr lang="zh-CN" altLang="en-US" dirty="0"/>
              <a:t>包含或排除相应的代码段</a:t>
            </a:r>
          </a:p>
          <a:p>
            <a:pPr marL="742950" lvl="1" indent="-285750"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zh-CN" altLang="en-US" dirty="0"/>
              <a:t> 处理</a:t>
            </a:r>
            <a:r>
              <a:rPr lang="en-US" altLang="zh-CN" dirty="0"/>
              <a:t>#include</a:t>
            </a:r>
            <a:r>
              <a:rPr lang="zh-CN" altLang="en-US" dirty="0"/>
              <a:t>预编译指令，将被包含的文件插入到该预编译指令的位置</a:t>
            </a:r>
          </a:p>
          <a:p>
            <a:pPr marL="742950" lvl="1" indent="-285750"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zh-CN" altLang="en-US" dirty="0"/>
              <a:t> 删除所有注释</a:t>
            </a:r>
            <a:r>
              <a:rPr lang="en-US" altLang="zh-CN" dirty="0"/>
              <a:t>("//"</a:t>
            </a:r>
            <a:r>
              <a:rPr lang="zh-CN" altLang="en-US" dirty="0"/>
              <a:t>和</a:t>
            </a:r>
            <a:r>
              <a:rPr lang="en-US" altLang="zh-CN" dirty="0"/>
              <a:t>"/* */")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1494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900</Words>
  <Application>Microsoft Office PowerPoint</Application>
  <PresentationFormat>寬螢幕</PresentationFormat>
  <Paragraphs>98</Paragraphs>
  <Slides>36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4" baseType="lpstr">
      <vt:lpstr>-apple-system</vt:lpstr>
      <vt:lpstr>DengXian</vt:lpstr>
      <vt:lpstr>DengXian</vt:lpstr>
      <vt:lpstr>新細明體</vt:lpstr>
      <vt:lpstr>Arial</vt:lpstr>
      <vt:lpstr>Calibri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ningkanglv(呂寧康=研發一處)</cp:lastModifiedBy>
  <cp:revision>15</cp:revision>
  <dcterms:created xsi:type="dcterms:W3CDTF">2024-09-25T01:21:21Z</dcterms:created>
  <dcterms:modified xsi:type="dcterms:W3CDTF">2024-09-26T05:09:55Z</dcterms:modified>
</cp:coreProperties>
</file>